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6"/>
  </p:notesMasterIdLst>
  <p:sldIdLst>
    <p:sldId id="277" r:id="rId3"/>
    <p:sldId id="270" r:id="rId4"/>
    <p:sldId id="271" r:id="rId5"/>
    <p:sldId id="272" r:id="rId6"/>
    <p:sldId id="266" r:id="rId7"/>
    <p:sldId id="273" r:id="rId8"/>
    <p:sldId id="262" r:id="rId9"/>
    <p:sldId id="263" r:id="rId10"/>
    <p:sldId id="259" r:id="rId11"/>
    <p:sldId id="274" r:id="rId12"/>
    <p:sldId id="275" r:id="rId13"/>
    <p:sldId id="260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89E"/>
    <a:srgbClr val="FFCCFF"/>
    <a:srgbClr val="9B2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868F8-3F01-4159-B272-2A0544032BB8}" type="doc">
      <dgm:prSet loTypeId="urn:microsoft.com/office/officeart/2008/layout/RadialCluster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D30C79-E4CB-43F2-B0FC-EFB5AA3FCD8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>
          <a:off x="6204444" y="1515939"/>
          <a:ext cx="2025155" cy="1736245"/>
        </a:xfr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effectLst/>
              <a:latin typeface="Calibri Light"/>
              <a:ea typeface="Tahoma" panose="020B0604030504040204" pitchFamily="34" charset="0"/>
              <a:cs typeface="Times New Roman" panose="02020603050405020304" pitchFamily="18" charset="0"/>
            </a:rPr>
            <a:t>Федеральный проект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effectLst/>
              <a:latin typeface="Calibri Light"/>
              <a:ea typeface="Tahoma" panose="020B0604030504040204" pitchFamily="34" charset="0"/>
              <a:cs typeface="Times New Roman" panose="02020603050405020304" pitchFamily="18" charset="0"/>
            </a:rPr>
            <a:t>«Патриотическое воспитание граждан Российской Федерации»</a:t>
          </a:r>
        </a:p>
      </dgm:t>
    </dgm:pt>
    <dgm:pt modelId="{1B3DDDE7-9505-48CD-A2E9-6CB2D8E90050}" type="parTrans" cxnId="{1B39DE76-5499-4B31-B696-C5DBE9C91B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7FCB25-C30F-43ED-8F6F-013B95D99476}" type="sibTrans" cxnId="{1B39DE76-5499-4B31-B696-C5DBE9C91B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A4361D-1D22-46C1-A49C-065162F662D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839177" y="68910"/>
          <a:ext cx="3381223" cy="1081191"/>
        </a:xfrm>
        <a:solidFill>
          <a:srgbClr val="4472C4">
            <a:hueOff val="0"/>
            <a:satOff val="0"/>
            <a:lumOff val="0"/>
            <a:alpha val="47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населения, информированного о возможностях, механизмах и путях самореализации молодежи в России</a:t>
          </a:r>
          <a:b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59%</a:t>
          </a:r>
          <a:endParaRPr lang="ru-RU" sz="1400" b="1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B75028F-CE02-43BB-BB53-496C66B461F0}" type="parTrans" cxnId="{8C401AB7-097C-4C14-BF2C-1FBF193AA12D}">
      <dgm:prSet/>
      <dgm:spPr>
        <a:xfrm rot="13586698">
          <a:off x="5965299" y="1333020"/>
          <a:ext cx="504802" cy="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E32E2B-472F-4FB1-8618-64E4D4A86274}" type="sibTrans" cxnId="{8C401AB7-097C-4C14-BF2C-1FBF193AA12D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9074D4-A5A9-4E74-920F-0AC80B85213E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3701369" y="3583112"/>
          <a:ext cx="3770119" cy="836759"/>
        </a:xfrm>
        <a:solidFill>
          <a:srgbClr val="4472C4">
            <a:hueOff val="0"/>
            <a:satOff val="0"/>
            <a:lumOff val="0"/>
            <a:alpha val="54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старше 30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10%</a:t>
          </a:r>
          <a:endParaRPr lang="ru-RU" sz="1400" b="1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F06AB845-7C08-4F8F-8981-030CC8DDC7CC}" type="parTrans" cxnId="{1372E828-9C43-4FBD-ABC9-5F6F0927B91A}">
      <dgm:prSet/>
      <dgm:spPr>
        <a:xfrm rot="8113931">
          <a:off x="5940068" y="3417648"/>
          <a:ext cx="469911" cy="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C1178F-A584-4D70-8A83-4839606D6ADB}" type="sibTrans" cxnId="{1372E828-9C43-4FBD-ABC9-5F6F0927B91A}">
      <dgm:prSet/>
      <dgm:spPr/>
      <dgm:t>
        <a:bodyPr/>
        <a:lstStyle/>
        <a:p>
          <a:endParaRPr lang="ru-RU" sz="1400">
            <a:effectLst/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8881D4-ED34-4E0A-83B5-3914E4C1BC8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9339" y="172264"/>
          <a:ext cx="3364694" cy="1025371"/>
        </a:xfrm>
        <a:solidFill>
          <a:srgbClr val="4472C4">
            <a:hueOff val="0"/>
            <a:satOff val="0"/>
            <a:lumOff val="0"/>
            <a:alpha val="47000"/>
          </a:srgbClr>
        </a:solidFill>
        <a:ln w="28575" cap="flat" cmpd="sng" algn="ctr">
          <a:solidFill>
            <a:srgbClr val="5B9BD5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Российской Федерации, вовлеченных в систему патриотического воспитания </a:t>
          </a:r>
          <a:b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24%</a:t>
          </a:r>
          <a:endParaRPr lang="ru-RU" sz="1400" b="1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BA098065-A7DF-4091-A04D-B61E5ACB095F}" type="parTrans" cxnId="{05AAC107-8A83-46A2-9858-CECD404690C8}">
      <dgm:prSet/>
      <dgm:spPr>
        <a:xfrm rot="11832638">
          <a:off x="3320778" y="1634023"/>
          <a:ext cx="2949704" cy="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400">
            <a:effectLst/>
            <a:latin typeface="+mj-lt"/>
          </a:endParaRPr>
        </a:p>
      </dgm:t>
    </dgm:pt>
    <dgm:pt modelId="{4306A255-565B-417D-8219-BF0B78721741}" type="sibTrans" cxnId="{05AAC107-8A83-46A2-9858-CECD404690C8}">
      <dgm:prSet/>
      <dgm:spPr/>
      <dgm:t>
        <a:bodyPr/>
        <a:lstStyle/>
        <a:p>
          <a:endParaRPr lang="ru-RU" sz="1400">
            <a:effectLst/>
            <a:latin typeface="+mj-lt"/>
          </a:endParaRPr>
        </a:p>
      </dgm:t>
    </dgm:pt>
    <dgm:pt modelId="{A3E01557-D4CB-4ABE-B39C-33B278B6208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3169681"/>
          <a:ext cx="3513242" cy="1230221"/>
        </a:xfrm>
        <a:solidFill>
          <a:srgbClr val="4472C4">
            <a:hueOff val="0"/>
            <a:satOff val="0"/>
            <a:lumOff val="0"/>
            <a:alpha val="35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от 20 до 30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50%</a:t>
          </a:r>
          <a:endParaRPr lang="ru-RU" sz="1400" b="1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2C252BD7-CC24-48E5-9397-89EB4AA01238}" type="parTrans" cxnId="{B7FC017A-0523-435A-B140-1942CCCA35F7}">
      <dgm:prSet/>
      <dgm:spPr>
        <a:xfrm rot="9936746">
          <a:off x="3469673" y="2988993"/>
          <a:ext cx="2778338" cy="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625318FF-EDD2-4B15-9D40-2C13937FC106}" type="sibTrans" cxnId="{B7FC017A-0523-435A-B140-1942CCCA35F7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54A402E0-F036-4C91-853E-A51E921DC99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1481473"/>
          <a:ext cx="3281191" cy="1486279"/>
        </a:xfrm>
        <a:solidFill>
          <a:srgbClr val="4472C4">
            <a:hueOff val="0"/>
            <a:satOff val="0"/>
            <a:lumOff val="0"/>
            <a:alpha val="47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gm:spPr>
      <dgm:t>
        <a:bodyPr/>
        <a:lstStyle/>
        <a:p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</a:t>
          </a:r>
          <a:b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от 5 до 19 лет, непосредственно вовлеченных в реализацию мероприятий федерального проекта </a:t>
          </a:r>
          <a:r>
            <a:rPr lang="ru-RU" sz="16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72%</a:t>
          </a:r>
          <a:endParaRPr lang="ru-RU" sz="1400" b="1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579AD0BE-A13D-42EA-A998-03C67213E6F3}" type="parTrans" cxnId="{E44211A8-C7EF-4257-8B2D-F681677B1A35}">
      <dgm:prSet/>
      <dgm:spPr>
        <a:xfrm rot="10898269">
          <a:off x="3280593" y="2313316"/>
          <a:ext cx="2924447" cy="0"/>
        </a:xfr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9FAF79F4-BBB2-40AA-B17A-70483DAA66AF}" type="sibTrans" cxnId="{E44211A8-C7EF-4257-8B2D-F681677B1A35}">
      <dgm:prSet/>
      <dgm:spPr/>
      <dgm:t>
        <a:bodyPr/>
        <a:lstStyle/>
        <a:p>
          <a:endParaRPr lang="ru-RU" sz="1200">
            <a:effectLst/>
            <a:latin typeface="+mj-lt"/>
          </a:endParaRPr>
        </a:p>
      </dgm:t>
    </dgm:pt>
    <dgm:pt modelId="{6ABEB39A-AE0B-4E2D-95E9-702053860D37}" type="pres">
      <dgm:prSet presAssocID="{08E868F8-3F01-4159-B272-2A0544032B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B770994-2FE4-4E33-9999-06C97C58DF5E}" type="pres">
      <dgm:prSet presAssocID="{8FD30C79-E4CB-43F2-B0FC-EFB5AA3FCD8D}" presName="singleCycle" presStyleCnt="0"/>
      <dgm:spPr/>
    </dgm:pt>
    <dgm:pt modelId="{6B10C8B4-B83C-44D8-BFAD-1C7C374C2602}" type="pres">
      <dgm:prSet presAssocID="{8FD30C79-E4CB-43F2-B0FC-EFB5AA3FCD8D}" presName="singleCenter" presStyleLbl="node1" presStyleIdx="0" presStyleCnt="6" custScaleX="149151" custScaleY="127873" custLinFactNeighborX="79255" custLinFactNeighborY="-4720">
        <dgm:presLayoutVars>
          <dgm:chMax val="7"/>
          <dgm:chPref val="7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F974F4-BD02-49FB-A78C-5BCED31B2A9D}" type="pres">
      <dgm:prSet presAssocID="{FB75028F-CE02-43BB-BB53-496C66B461F0}" presName="Name56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802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44167BD-99E3-4B6C-8B5E-CFC87F319206}" type="pres">
      <dgm:prSet presAssocID="{A8A4361D-1D22-46C1-A49C-065162F662D4}" presName="text0" presStyleLbl="node1" presStyleIdx="1" presStyleCnt="6" custScaleX="371678" custScaleY="143542" custRadScaleRad="124455" custRadScaleInc="1125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1F94C32-431D-46A2-9D2E-2FCE9A0879CA}" type="pres">
      <dgm:prSet presAssocID="{F06AB845-7C08-4F8F-8981-030CC8DDC7CC}" presName="Name56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91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315A47F-0A30-4938-B0C1-AD07E16C5938}" type="pres">
      <dgm:prSet presAssocID="{E59074D4-A5A9-4E74-920F-0AC80B85213E}" presName="text0" presStyleLbl="node1" presStyleIdx="2" presStyleCnt="6" custScaleX="385250" custScaleY="135723" custRadScaleRad="120869" custRadScaleInc="170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4672F04-01E9-4275-B775-78E6C50FF4E7}" type="pres">
      <dgm:prSet presAssocID="{BA098065-A7DF-4091-A04D-B61E5ACB095F}" presName="Name56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704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E83B04B-1451-4AB0-8981-4F53925F8034}" type="pres">
      <dgm:prSet presAssocID="{8A8881D4-ED34-4E0A-83B5-3914E4C1BC82}" presName="text0" presStyleLbl="node1" presStyleIdx="3" presStyleCnt="6" custScaleX="369861" custScaleY="162931" custRadScaleRad="149543" custRadScaleInc="4536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E115C00-9438-4A86-BBB1-C70FED7B1F95}" type="pres">
      <dgm:prSet presAssocID="{2C252BD7-CC24-48E5-9397-89EB4AA01238}" presName="Name56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8338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63AC08B-61F1-4A2E-9232-434580C2FB91}" type="pres">
      <dgm:prSet presAssocID="{A3E01557-D4CB-4ABE-B39C-33B278B62089}" presName="text0" presStyleLbl="node1" presStyleIdx="4" presStyleCnt="6" custScaleX="386190" custScaleY="135231" custRadScaleRad="139061" custRadScaleInc="627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A78DFE-6B96-448C-AAA2-9FAB5634372E}" type="pres">
      <dgm:prSet presAssocID="{579AD0BE-A13D-42EA-A998-03C67213E6F3}" presName="Name56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447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30168CE-D5E1-444F-913C-5CB43CA99D66}" type="pres">
      <dgm:prSet presAssocID="{54A402E0-F036-4C91-853E-A51E921DC99C}" presName="text0" presStyleLbl="node1" presStyleIdx="5" presStyleCnt="6" custScaleX="360682" custScaleY="163378" custRadScaleRad="125151" custRadScaleInc="-3777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24F75B3C-1B30-4CDB-8238-515A658E3C18}" type="presOf" srcId="{F06AB845-7C08-4F8F-8981-030CC8DDC7CC}" destId="{D1F94C32-431D-46A2-9D2E-2FCE9A0879CA}" srcOrd="0" destOrd="0" presId="urn:microsoft.com/office/officeart/2008/layout/RadialCluster"/>
    <dgm:cxn modelId="{699D63A6-52E8-445C-B299-E75B9535956D}" type="presOf" srcId="{8A8881D4-ED34-4E0A-83B5-3914E4C1BC82}" destId="{6E83B04B-1451-4AB0-8981-4F53925F8034}" srcOrd="0" destOrd="0" presId="urn:microsoft.com/office/officeart/2008/layout/RadialCluster"/>
    <dgm:cxn modelId="{E44211A8-C7EF-4257-8B2D-F681677B1A35}" srcId="{8FD30C79-E4CB-43F2-B0FC-EFB5AA3FCD8D}" destId="{54A402E0-F036-4C91-853E-A51E921DC99C}" srcOrd="4" destOrd="0" parTransId="{579AD0BE-A13D-42EA-A998-03C67213E6F3}" sibTransId="{9FAF79F4-BBB2-40AA-B17A-70483DAA66AF}"/>
    <dgm:cxn modelId="{B7FC017A-0523-435A-B140-1942CCCA35F7}" srcId="{8FD30C79-E4CB-43F2-B0FC-EFB5AA3FCD8D}" destId="{A3E01557-D4CB-4ABE-B39C-33B278B62089}" srcOrd="3" destOrd="0" parTransId="{2C252BD7-CC24-48E5-9397-89EB4AA01238}" sibTransId="{625318FF-EDD2-4B15-9D40-2C13937FC106}"/>
    <dgm:cxn modelId="{A324E77E-69B5-4D28-98E1-6731D792E8E9}" type="presOf" srcId="{A8A4361D-1D22-46C1-A49C-065162F662D4}" destId="{444167BD-99E3-4B6C-8B5E-CFC87F319206}" srcOrd="0" destOrd="0" presId="urn:microsoft.com/office/officeart/2008/layout/RadialCluster"/>
    <dgm:cxn modelId="{271ADB38-356F-4849-BC76-BB418D7C46D4}" type="presOf" srcId="{BA098065-A7DF-4091-A04D-B61E5ACB095F}" destId="{F4672F04-01E9-4275-B775-78E6C50FF4E7}" srcOrd="0" destOrd="0" presId="urn:microsoft.com/office/officeart/2008/layout/RadialCluster"/>
    <dgm:cxn modelId="{8C401AB7-097C-4C14-BF2C-1FBF193AA12D}" srcId="{8FD30C79-E4CB-43F2-B0FC-EFB5AA3FCD8D}" destId="{A8A4361D-1D22-46C1-A49C-065162F662D4}" srcOrd="0" destOrd="0" parTransId="{FB75028F-CE02-43BB-BB53-496C66B461F0}" sibTransId="{00E32E2B-472F-4FB1-8618-64E4D4A86274}"/>
    <dgm:cxn modelId="{E59531C0-1639-4C9D-A34B-C6098D73EFB4}" type="presOf" srcId="{A3E01557-D4CB-4ABE-B39C-33B278B62089}" destId="{463AC08B-61F1-4A2E-9232-434580C2FB91}" srcOrd="0" destOrd="0" presId="urn:microsoft.com/office/officeart/2008/layout/RadialCluster"/>
    <dgm:cxn modelId="{1372E828-9C43-4FBD-ABC9-5F6F0927B91A}" srcId="{8FD30C79-E4CB-43F2-B0FC-EFB5AA3FCD8D}" destId="{E59074D4-A5A9-4E74-920F-0AC80B85213E}" srcOrd="1" destOrd="0" parTransId="{F06AB845-7C08-4F8F-8981-030CC8DDC7CC}" sibTransId="{2BC1178F-A584-4D70-8A83-4839606D6ADB}"/>
    <dgm:cxn modelId="{1B39DE76-5499-4B31-B696-C5DBE9C91B2D}" srcId="{08E868F8-3F01-4159-B272-2A0544032BB8}" destId="{8FD30C79-E4CB-43F2-B0FC-EFB5AA3FCD8D}" srcOrd="0" destOrd="0" parTransId="{1B3DDDE7-9505-48CD-A2E9-6CB2D8E90050}" sibTransId="{8F7FCB25-C30F-43ED-8F6F-013B95D99476}"/>
    <dgm:cxn modelId="{0F6BBAC4-B080-4F66-B1A7-0DC7DD864DED}" type="presOf" srcId="{08E868F8-3F01-4159-B272-2A0544032BB8}" destId="{6ABEB39A-AE0B-4E2D-95E9-702053860D37}" srcOrd="0" destOrd="0" presId="urn:microsoft.com/office/officeart/2008/layout/RadialCluster"/>
    <dgm:cxn modelId="{05AAC107-8A83-46A2-9858-CECD404690C8}" srcId="{8FD30C79-E4CB-43F2-B0FC-EFB5AA3FCD8D}" destId="{8A8881D4-ED34-4E0A-83B5-3914E4C1BC82}" srcOrd="2" destOrd="0" parTransId="{BA098065-A7DF-4091-A04D-B61E5ACB095F}" sibTransId="{4306A255-565B-417D-8219-BF0B78721741}"/>
    <dgm:cxn modelId="{02B92C2D-82CD-43FB-B6FD-D89994850252}" type="presOf" srcId="{54A402E0-F036-4C91-853E-A51E921DC99C}" destId="{330168CE-D5E1-444F-913C-5CB43CA99D66}" srcOrd="0" destOrd="0" presId="urn:microsoft.com/office/officeart/2008/layout/RadialCluster"/>
    <dgm:cxn modelId="{E96307E8-B261-4F20-8122-116C8E476134}" type="presOf" srcId="{E59074D4-A5A9-4E74-920F-0AC80B85213E}" destId="{3315A47F-0A30-4938-B0C1-AD07E16C5938}" srcOrd="0" destOrd="0" presId="urn:microsoft.com/office/officeart/2008/layout/RadialCluster"/>
    <dgm:cxn modelId="{548AB06F-953A-4BCD-9FB4-85B6DB82E8B2}" type="presOf" srcId="{579AD0BE-A13D-42EA-A998-03C67213E6F3}" destId="{DBA78DFE-6B96-448C-AAA2-9FAB5634372E}" srcOrd="0" destOrd="0" presId="urn:microsoft.com/office/officeart/2008/layout/RadialCluster"/>
    <dgm:cxn modelId="{AE235B02-EF62-427D-ACA2-AB195D287ABC}" type="presOf" srcId="{2C252BD7-CC24-48E5-9397-89EB4AA01238}" destId="{4E115C00-9438-4A86-BBB1-C70FED7B1F95}" srcOrd="0" destOrd="0" presId="urn:microsoft.com/office/officeart/2008/layout/RadialCluster"/>
    <dgm:cxn modelId="{1C0C06FD-0D97-4EDF-9EE5-691BB9754F44}" type="presOf" srcId="{FB75028F-CE02-43BB-BB53-496C66B461F0}" destId="{26F974F4-BD02-49FB-A78C-5BCED31B2A9D}" srcOrd="0" destOrd="0" presId="urn:microsoft.com/office/officeart/2008/layout/RadialCluster"/>
    <dgm:cxn modelId="{FDB837A2-5319-4B2A-B826-C97728D8BAAB}" type="presOf" srcId="{8FD30C79-E4CB-43F2-B0FC-EFB5AA3FCD8D}" destId="{6B10C8B4-B83C-44D8-BFAD-1C7C374C2602}" srcOrd="0" destOrd="0" presId="urn:microsoft.com/office/officeart/2008/layout/RadialCluster"/>
    <dgm:cxn modelId="{14C3FE06-A273-4503-A061-E83D1455A339}" type="presParOf" srcId="{6ABEB39A-AE0B-4E2D-95E9-702053860D37}" destId="{5B770994-2FE4-4E33-9999-06C97C58DF5E}" srcOrd="0" destOrd="0" presId="urn:microsoft.com/office/officeart/2008/layout/RadialCluster"/>
    <dgm:cxn modelId="{A4DBCDE3-0AE2-4DCC-A056-1EC4CEB91680}" type="presParOf" srcId="{5B770994-2FE4-4E33-9999-06C97C58DF5E}" destId="{6B10C8B4-B83C-44D8-BFAD-1C7C374C2602}" srcOrd="0" destOrd="0" presId="urn:microsoft.com/office/officeart/2008/layout/RadialCluster"/>
    <dgm:cxn modelId="{12C7F836-EBED-41D1-9D11-2564B1D74F33}" type="presParOf" srcId="{5B770994-2FE4-4E33-9999-06C97C58DF5E}" destId="{26F974F4-BD02-49FB-A78C-5BCED31B2A9D}" srcOrd="1" destOrd="0" presId="urn:microsoft.com/office/officeart/2008/layout/RadialCluster"/>
    <dgm:cxn modelId="{DB2D95D5-2509-4992-9A79-6CC019CCFDB5}" type="presParOf" srcId="{5B770994-2FE4-4E33-9999-06C97C58DF5E}" destId="{444167BD-99E3-4B6C-8B5E-CFC87F319206}" srcOrd="2" destOrd="0" presId="urn:microsoft.com/office/officeart/2008/layout/RadialCluster"/>
    <dgm:cxn modelId="{1AFC80E3-291E-4D72-B083-6FF999C26ECD}" type="presParOf" srcId="{5B770994-2FE4-4E33-9999-06C97C58DF5E}" destId="{D1F94C32-431D-46A2-9D2E-2FCE9A0879CA}" srcOrd="3" destOrd="0" presId="urn:microsoft.com/office/officeart/2008/layout/RadialCluster"/>
    <dgm:cxn modelId="{BA31D264-827E-4D33-94A9-5DDBD9824159}" type="presParOf" srcId="{5B770994-2FE4-4E33-9999-06C97C58DF5E}" destId="{3315A47F-0A30-4938-B0C1-AD07E16C5938}" srcOrd="4" destOrd="0" presId="urn:microsoft.com/office/officeart/2008/layout/RadialCluster"/>
    <dgm:cxn modelId="{E7D0BEE0-ED6F-473A-833A-246070B27E65}" type="presParOf" srcId="{5B770994-2FE4-4E33-9999-06C97C58DF5E}" destId="{F4672F04-01E9-4275-B775-78E6C50FF4E7}" srcOrd="5" destOrd="0" presId="urn:microsoft.com/office/officeart/2008/layout/RadialCluster"/>
    <dgm:cxn modelId="{BB9EFE39-C31F-488A-9189-460D5FC2342B}" type="presParOf" srcId="{5B770994-2FE4-4E33-9999-06C97C58DF5E}" destId="{6E83B04B-1451-4AB0-8981-4F53925F8034}" srcOrd="6" destOrd="0" presId="urn:microsoft.com/office/officeart/2008/layout/RadialCluster"/>
    <dgm:cxn modelId="{A55BC303-FA86-433B-8ACB-DDD473B3507A}" type="presParOf" srcId="{5B770994-2FE4-4E33-9999-06C97C58DF5E}" destId="{4E115C00-9438-4A86-BBB1-C70FED7B1F95}" srcOrd="7" destOrd="0" presId="urn:microsoft.com/office/officeart/2008/layout/RadialCluster"/>
    <dgm:cxn modelId="{44D50B4A-9F19-44F6-9C7F-3F0E0CC239F6}" type="presParOf" srcId="{5B770994-2FE4-4E33-9999-06C97C58DF5E}" destId="{463AC08B-61F1-4A2E-9232-434580C2FB91}" srcOrd="8" destOrd="0" presId="urn:microsoft.com/office/officeart/2008/layout/RadialCluster"/>
    <dgm:cxn modelId="{335CC3FA-3639-417E-9172-79FD46B7E2A1}" type="presParOf" srcId="{5B770994-2FE4-4E33-9999-06C97C58DF5E}" destId="{DBA78DFE-6B96-448C-AAA2-9FAB5634372E}" srcOrd="9" destOrd="0" presId="urn:microsoft.com/office/officeart/2008/layout/RadialCluster"/>
    <dgm:cxn modelId="{637BFF36-356A-4D18-8559-818A25D015EE}" type="presParOf" srcId="{5B770994-2FE4-4E33-9999-06C97C58DF5E}" destId="{330168CE-D5E1-444F-913C-5CB43CA99D6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0C8B4-B83C-44D8-BFAD-1C7C374C2602}">
      <dsp:nvSpPr>
        <dsp:cNvPr id="0" name=""/>
        <dsp:cNvSpPr/>
      </dsp:nvSpPr>
      <dsp:spPr>
        <a:xfrm>
          <a:off x="5911095" y="1307283"/>
          <a:ext cx="1956963" cy="167778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1"/>
              </a:solidFill>
              <a:effectLst/>
              <a:latin typeface="Calibri Light"/>
              <a:ea typeface="Tahoma" panose="020B0604030504040204" pitchFamily="34" charset="0"/>
              <a:cs typeface="Times New Roman" panose="02020603050405020304" pitchFamily="18" charset="0"/>
            </a:rPr>
            <a:t>Федеральный проект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1"/>
              </a:solidFill>
              <a:effectLst/>
              <a:latin typeface="Calibri Light"/>
              <a:ea typeface="Tahoma" panose="020B0604030504040204" pitchFamily="34" charset="0"/>
              <a:cs typeface="Times New Roman" panose="02020603050405020304" pitchFamily="18" charset="0"/>
            </a:rPr>
            <a:t>«Патриотическое воспитание граждан Российской Федерации»</a:t>
          </a:r>
        </a:p>
      </dsp:txBody>
      <dsp:txXfrm>
        <a:off x="5992998" y="1389186"/>
        <a:ext cx="1793157" cy="1513975"/>
      </dsp:txXfrm>
    </dsp:sp>
    <dsp:sp modelId="{26F974F4-BD02-49FB-A78C-5BCED31B2A9D}">
      <dsp:nvSpPr>
        <dsp:cNvPr id="0" name=""/>
        <dsp:cNvSpPr/>
      </dsp:nvSpPr>
      <dsp:spPr>
        <a:xfrm rot="13658738">
          <a:off x="6018362" y="1260293"/>
          <a:ext cx="127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802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167BD-99E3-4B6C-8B5E-CFC87F319206}">
      <dsp:nvSpPr>
        <dsp:cNvPr id="0" name=""/>
        <dsp:cNvSpPr/>
      </dsp:nvSpPr>
      <dsp:spPr>
        <a:xfrm>
          <a:off x="3830229" y="-48554"/>
          <a:ext cx="3267369" cy="1261857"/>
        </a:xfrm>
        <a:prstGeom prst="roundRect">
          <a:avLst/>
        </a:prstGeom>
        <a:solidFill>
          <a:srgbClr val="4472C4">
            <a:hueOff val="0"/>
            <a:satOff val="0"/>
            <a:lumOff val="0"/>
            <a:alpha val="47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населения, информированного о возможностях, механизмах и путях самореализации молодежи в России</a:t>
          </a:r>
          <a:b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59%</a:t>
          </a:r>
          <a:endParaRPr lang="ru-RU" sz="1400" b="1" kern="1200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891828" y="13045"/>
        <a:ext cx="3144171" cy="1138659"/>
      </dsp:txXfrm>
    </dsp:sp>
    <dsp:sp modelId="{D1F94C32-431D-46A2-9D2E-2FCE9A0879CA}">
      <dsp:nvSpPr>
        <dsp:cNvPr id="0" name=""/>
        <dsp:cNvSpPr/>
      </dsp:nvSpPr>
      <dsp:spPr>
        <a:xfrm rot="7715361">
          <a:off x="6017223" y="3082753"/>
          <a:ext cx="2499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911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5A47F-0A30-4938-B0C1-AD07E16C5938}">
      <dsp:nvSpPr>
        <dsp:cNvPr id="0" name=""/>
        <dsp:cNvSpPr/>
      </dsp:nvSpPr>
      <dsp:spPr>
        <a:xfrm>
          <a:off x="3894861" y="3180440"/>
          <a:ext cx="3386679" cy="1193122"/>
        </a:xfrm>
        <a:prstGeom prst="roundRect">
          <a:avLst/>
        </a:prstGeom>
        <a:solidFill>
          <a:srgbClr val="4472C4">
            <a:hueOff val="0"/>
            <a:satOff val="0"/>
            <a:lumOff val="0"/>
            <a:alpha val="54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старше 30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10%</a:t>
          </a:r>
          <a:endParaRPr lang="ru-RU" sz="1400" b="1" kern="1200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3953104" y="3238683"/>
        <a:ext cx="3270193" cy="1076636"/>
      </dsp:txXfrm>
    </dsp:sp>
    <dsp:sp modelId="{F4672F04-01E9-4275-B775-78E6C50FF4E7}">
      <dsp:nvSpPr>
        <dsp:cNvPr id="0" name=""/>
        <dsp:cNvSpPr/>
      </dsp:nvSpPr>
      <dsp:spPr>
        <a:xfrm rot="11740522">
          <a:off x="3371275" y="1521975"/>
          <a:ext cx="25879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9704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3B04B-1451-4AB0-8981-4F53925F8034}">
      <dsp:nvSpPr>
        <dsp:cNvPr id="0" name=""/>
        <dsp:cNvSpPr/>
      </dsp:nvSpPr>
      <dsp:spPr>
        <a:xfrm>
          <a:off x="168004" y="0"/>
          <a:ext cx="3251396" cy="1432303"/>
        </a:xfrm>
        <a:prstGeom prst="roundRect">
          <a:avLst/>
        </a:prstGeom>
        <a:solidFill>
          <a:srgbClr val="4472C4">
            <a:hueOff val="0"/>
            <a:satOff val="0"/>
            <a:lumOff val="0"/>
            <a:alpha val="47000"/>
          </a:srgbClr>
        </a:solidFill>
        <a:ln w="28575" cap="flat" cmpd="sng" algn="ctr">
          <a:solidFill>
            <a:srgbClr val="5B9BD5">
              <a:lumMod val="75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Российской Федерации, вовлеченных в систему патриотического воспитания </a:t>
          </a:r>
          <a:b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24%</a:t>
          </a:r>
          <a:endParaRPr lang="ru-RU" sz="1400" b="1" kern="1200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237923" y="69919"/>
        <a:ext cx="3111558" cy="1292465"/>
      </dsp:txXfrm>
    </dsp:sp>
    <dsp:sp modelId="{4E115C00-9438-4A86-BBB1-C70FED7B1F95}">
      <dsp:nvSpPr>
        <dsp:cNvPr id="0" name=""/>
        <dsp:cNvSpPr/>
      </dsp:nvSpPr>
      <dsp:spPr>
        <a:xfrm rot="9812088">
          <a:off x="3444736" y="2792207"/>
          <a:ext cx="25179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8338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AC08B-61F1-4A2E-9232-434580C2FB91}">
      <dsp:nvSpPr>
        <dsp:cNvPr id="0" name=""/>
        <dsp:cNvSpPr/>
      </dsp:nvSpPr>
      <dsp:spPr>
        <a:xfrm>
          <a:off x="101422" y="3056341"/>
          <a:ext cx="3394942" cy="1188797"/>
        </a:xfrm>
        <a:prstGeom prst="roundRect">
          <a:avLst/>
        </a:prstGeom>
        <a:solidFill>
          <a:srgbClr val="4472C4">
            <a:hueOff val="0"/>
            <a:satOff val="0"/>
            <a:lumOff val="0"/>
            <a:alpha val="35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от 20 до 30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50%</a:t>
          </a:r>
          <a:endParaRPr lang="ru-RU" sz="1400" b="1" kern="1200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59454" y="3114373"/>
        <a:ext cx="3278878" cy="1072733"/>
      </dsp:txXfrm>
    </dsp:sp>
    <dsp:sp modelId="{DBA78DFE-6B96-448C-AAA2-9FAB5634372E}">
      <dsp:nvSpPr>
        <dsp:cNvPr id="0" name=""/>
        <dsp:cNvSpPr/>
      </dsp:nvSpPr>
      <dsp:spPr>
        <a:xfrm rot="10802033">
          <a:off x="3272123" y="2144815"/>
          <a:ext cx="2638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4447" y="0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168CE-D5E1-444F-913C-5CB43CA99D66}">
      <dsp:nvSpPr>
        <dsp:cNvPr id="0" name=""/>
        <dsp:cNvSpPr/>
      </dsp:nvSpPr>
      <dsp:spPr>
        <a:xfrm>
          <a:off x="101417" y="1424980"/>
          <a:ext cx="3170705" cy="1436233"/>
        </a:xfrm>
        <a:prstGeom prst="roundRect">
          <a:avLst/>
        </a:prstGeom>
        <a:solidFill>
          <a:srgbClr val="4472C4">
            <a:hueOff val="0"/>
            <a:satOff val="0"/>
            <a:lumOff val="0"/>
            <a:alpha val="47000"/>
          </a:srgbClr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Доля граждан РФ в возрасте </a:t>
          </a:r>
          <a:b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от 5 до 19 лет, непосредственно вовлеченных в реализацию мероприятий федерального проекта </a:t>
          </a:r>
          <a:r>
            <a:rPr lang="ru-RU" sz="16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к 2024 году составит 72%</a:t>
          </a:r>
          <a:endParaRPr lang="ru-RU" sz="1400" b="1" kern="1200" dirty="0">
            <a:solidFill>
              <a:srgbClr val="FF0000"/>
            </a:solidFill>
            <a:effectLst/>
            <a:latin typeface="Calibri Light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171528" y="1495091"/>
        <a:ext cx="3030483" cy="129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5BB8-4D79-4039-B702-FD6BACC47C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25A92-114A-46A3-A867-9D6827151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25A92-114A-46A3-A867-9D682715186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55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7A622A-B5B4-463B-9C78-52A45CF4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FE2A8F-B563-4E98-A414-F0C260F0E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D29F6C-C984-4F63-9657-C6C66021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3BA905-8AEA-4877-A3FD-113D2D4C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D32043-C01B-4F12-9F7F-96DB2425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4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904F17-A242-4D84-974A-07C8B178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257763-1B9C-4247-9459-D6904A6D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C440D6-FCF2-4F44-BB91-C061BE25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C23F87-38D2-48CC-ACC1-7FB4DFB2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9D153F-A8B6-475A-BC84-49B82FD1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6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3346-D40E-4E91-997E-F32A0BCB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7A09BA-8015-44B8-A7B7-6B13B216B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033646B-94D1-4FF2-8317-C84B12C9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A1576A-6E7D-4D84-9DCA-BCCE8858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A9A895-A087-4369-861D-86477871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2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474873-2BD9-4FBE-951C-C933B509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C216A6-6889-4200-8F5B-5B0569E14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BCFB5D0-D896-44FD-A82C-232D22CB0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29F902-B513-4A7E-9FE8-B67BC28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0CC893-8B5B-4D60-804B-A0256EF0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DDB6F8-1FB7-4137-ABC9-36D45E7D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8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47F8F0-8D0F-4F7A-A8DD-05FC1CE1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62AD64-FE6C-4B29-A361-D35F4833A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0EEB138-BF33-4B4D-A1C1-06D51F230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5D3CC8E-C5EE-4743-8D11-A1BDB0D92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E19FA21-A7D5-4567-AED0-EB5A51AE5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BC044DA-A4C9-4256-AFD9-64688EBA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CB00E5A-C987-4C58-85B4-648B3D73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645299E-D13F-490C-BA65-9C82F4B0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6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8564AA-52FE-445B-B33A-CB2390A2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D301AFE-665A-42A1-A8A8-E42AD697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7EF432A-EE05-4194-85C7-CDF77EEC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1CC044-D9BB-425F-9825-535870A3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63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059201-259D-4A55-B0CA-6ED1CFDB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58F950D-0B45-47E0-9F06-9AB91E4E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C39E68-EC22-4075-9013-23AE7735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7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F2A4E5-CD0E-4C07-9078-7E8449ED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0DF075-D756-433E-9A60-7DB958880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D65897-B4FB-4FD1-BD13-6A5A8AB11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40AE7C-7890-4CA6-B7FC-1A1357AD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73779E-106F-413E-9009-6CB0323B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D16419-23AA-4E23-A3F2-8AA9E9A0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D72005-6F91-40A0-A1A3-46C1A842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E5333B-533A-4784-BB5B-15C9064C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840AB9-5EB9-48B4-9890-E0B24B1CB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39332F-6981-49EB-AB72-7F9DD506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32837B-BDBD-4D06-AB95-D8306989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E53712-5CFC-4AA2-9385-2918B5CA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9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F12E8F-D1C8-4CC8-A446-19E36AAE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6EF820-9459-4669-9DD4-38DF57060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65F5B3-AD10-4E1B-9FBF-F9F58C4E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DACFE3-EBBF-4BAC-A3CC-8AE92022A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0B55D6-1F11-40EA-8102-7DB0E316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1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6A70F1E-8A8D-4FE9-9CC5-1AE83281B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C6243F-25F3-4B6E-A153-36E5912C8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062825-8F77-49DA-B26C-470AA32A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845714-E1BB-4333-ABF4-EA5982BF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0E8BD60-B16D-4F1E-BD34-AF3CF266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40BC4-C3FE-4397-9CCF-A0C5797F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9658C5-7285-469E-94BB-7E246C969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F8B491-8255-4923-9C82-8522E770C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792B-0FD2-481D-8F25-B3A91EA4F642}" type="datetimeFigureOut">
              <a:rPr lang="ru-RU" smtClean="0"/>
              <a:t>пт 02.12.22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113E2A-1DB6-48BC-9C18-0B7C9432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87ABAC-E764-4586-822F-3791202E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F9636-53E8-46D1-8DB7-C79EEAF40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8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4B955B-2656-4AAB-9110-82D8CF73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190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Управление образования </a:t>
            </a:r>
            <a:br>
              <a:rPr lang="ru-RU" sz="24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Сергокалинского района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C01B607-ABF8-44DF-B5DD-74A1521A6B6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1" t="55051"/>
          <a:stretch/>
        </p:blipFill>
        <p:spPr bwMode="auto">
          <a:xfrm>
            <a:off x="6948264" y="4725144"/>
            <a:ext cx="2067656" cy="195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78BEB19-7612-4ABF-8DA5-9DE1C7479FF4}"/>
              </a:ext>
            </a:extLst>
          </p:cNvPr>
          <p:cNvSpPr txBox="1"/>
          <p:nvPr/>
        </p:nvSpPr>
        <p:spPr>
          <a:xfrm>
            <a:off x="395536" y="2996952"/>
            <a:ext cx="8208912" cy="1384995"/>
          </a:xfrm>
          <a:prstGeom prst="rect">
            <a:avLst/>
          </a:prstGeom>
          <a:solidFill>
            <a:srgbClr val="63289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О реализации задач федерального проекта «Патриотическое воспитание граждан в Российской Федерации»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81EF21-3626-4C72-9DFF-154946D65F70}"/>
              </a:ext>
            </a:extLst>
          </p:cNvPr>
          <p:cNvSpPr txBox="1"/>
          <p:nvPr/>
        </p:nvSpPr>
        <p:spPr>
          <a:xfrm>
            <a:off x="512093" y="2106965"/>
            <a:ext cx="7975798" cy="4703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2060"/>
              </a:solidFill>
              <a:highlight>
                <a:srgbClr val="FFFF00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Ведущий специалист по вопросам воспитания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 и дополнительного образования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  <a:defRPr/>
            </a:pP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  <a:cs typeface="Times New Roman" panose="02020603050405020304" pitchFamily="18" charset="0"/>
              </a:rPr>
              <a:t>Магомедова Сарат Шамильевна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663452" cy="166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cvetmet-ms.ru/wp-content/uploads/sites/23/2022/05/3084.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346" y="586501"/>
            <a:ext cx="1731826" cy="173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FCE786-8CF3-4A69-8467-2DAD6CA9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622EA2-B383-4974-B5C4-96E87EA11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FCA111-D486-4D90-AB69-906DDD40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79A1FB7C-254F-42A5-A0B5-CA9D1D3FD748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7" t="54026"/>
          <a:stretch/>
        </p:blipFill>
        <p:spPr bwMode="auto">
          <a:xfrm>
            <a:off x="6084168" y="4509120"/>
            <a:ext cx="3059832" cy="2263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493878-F52D-4AE2-BD0A-C3EED697E30D}"/>
              </a:ext>
            </a:extLst>
          </p:cNvPr>
          <p:cNvSpPr txBox="1"/>
          <p:nvPr/>
        </p:nvSpPr>
        <p:spPr>
          <a:xfrm>
            <a:off x="467544" y="260647"/>
            <a:ext cx="770485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srgbClr val="000000"/>
              </a:solidFill>
              <a:latin typeface="Century Gothic" pitchFamily="34" charset="0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При таком подходе цели воспитания сводятся к трем основным принципам. </a:t>
            </a: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Первое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создать условия для максимально полного освоения подрастающим поколением культуры, исторического наследия и духовных ценностей, накопленных человечеством и нашей страной. </a:t>
            </a: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Второе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помочь раскрыть внутренний потенциал ребенка, молодого человека, поддерживая его усилия в самореализации. </a:t>
            </a: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Третье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стимулировать процесс познания молодым человеком самого себя, выработку индивидуального образа жизни 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307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579AA-DFDA-49CF-8C68-5BF8BC1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88210"/>
          </a:xfrm>
        </p:spPr>
        <p:txBody>
          <a:bodyPr/>
          <a:lstStyle/>
          <a:p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</a:rPr>
              <a:t/>
            </a:r>
            <a:br>
              <a:rPr lang="ru-RU" b="1" dirty="0">
                <a:solidFill>
                  <a:srgbClr val="63289E"/>
                </a:solidFill>
              </a:rPr>
            </a:br>
            <a:r>
              <a:rPr lang="ru-RU" b="1" dirty="0">
                <a:solidFill>
                  <a:srgbClr val="63289E"/>
                </a:solidFill>
                <a:latin typeface="Franklin Gothic Heavy" panose="020B0903020102020204" pitchFamily="34" charset="0"/>
              </a:rPr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31E12F4-2870-4DB9-A727-E2427B4ED9B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7" t="54026"/>
          <a:stretch/>
        </p:blipFill>
        <p:spPr bwMode="auto">
          <a:xfrm>
            <a:off x="5697252" y="3645024"/>
            <a:ext cx="2286000" cy="1975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25763"/>
            <a:ext cx="3960440" cy="21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392488" cy="27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2760454"/>
            <a:ext cx="3384375" cy="290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48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2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3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714202"/>
          </a:xfrm>
        </p:spPr>
        <p:txBody>
          <a:bodyPr>
            <a:normAutofit fontScale="90000"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dirty="0">
                <a:latin typeface="Times New Roman"/>
              </a:rPr>
              <a:t/>
            </a:r>
            <a:br>
              <a:rPr lang="ru-RU" dirty="0">
                <a:latin typeface="Times New Roman"/>
              </a:rPr>
            </a:br>
            <a:r>
              <a:rPr lang="ru-RU" altLang="ru-RU" sz="2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</a:t>
            </a:r>
            <a:r>
              <a:rPr lang="ru-RU" altLang="ru-RU" sz="2800" b="1" dirty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Times New Roman" pitchFamily="18" charset="0"/>
              </a:rPr>
              <a:t> Целевые показатели федерального проекта </a:t>
            </a:r>
            <a:br>
              <a:rPr lang="ru-RU" altLang="ru-RU" sz="2800" b="1" dirty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Century Gothic" pitchFamily="34" charset="0"/>
                <a:ea typeface="Tahoma" panose="020B0604030504040204" pitchFamily="34" charset="0"/>
                <a:cs typeface="Times New Roman" pitchFamily="18" charset="0"/>
              </a:rPr>
              <a:t>«Патриотическое воспитание граждан                                          Российской Федерации» </a:t>
            </a:r>
            <a:r>
              <a:rPr lang="ru-RU" altLang="ru-RU" sz="2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дерального</a:t>
            </a:r>
            <a:r>
              <a:rPr lang="ru-RU" alt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 «</a:t>
            </a:r>
            <a:r>
              <a:rPr lang="ru-RU" altLang="ru-RU" sz="2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Патриотиче</a:t>
            </a:r>
            <a:r>
              <a:rPr lang="ru-RU" altLang="ru-RU" sz="9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ации</a:t>
            </a:r>
            <a:r>
              <a:rPr lang="ru-RU" alt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06489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4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62785" y="3068960"/>
            <a:ext cx="21602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Республики Дагестан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7984" y="3068960"/>
            <a:ext cx="30678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</a:t>
            </a:r>
            <a:r>
              <a:rPr lang="ru-RU" sz="1400" dirty="0" smtClean="0"/>
              <a:t>Гаджиева </a:t>
            </a:r>
            <a:r>
              <a:rPr lang="ru-RU" sz="1400" dirty="0" err="1" smtClean="0"/>
              <a:t>Зульхиджа</a:t>
            </a:r>
            <a:r>
              <a:rPr lang="ru-RU" sz="1400" dirty="0" smtClean="0"/>
              <a:t> </a:t>
            </a:r>
            <a:r>
              <a:rPr lang="ru-RU" sz="1400" dirty="0" err="1" smtClean="0"/>
              <a:t>Казбековна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8523" y="3068960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89898766560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4509120"/>
            <a:ext cx="4075944" cy="288032"/>
          </a:xfrm>
          <a:prstGeom prst="roundRect">
            <a:avLst>
              <a:gd name="adj" fmla="val 19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Магомедова Сарат Шамильевна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6048"/>
            <a:ext cx="7560840" cy="107676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>В проекте «Навигаторы детства» </a:t>
            </a:r>
            <a:r>
              <a:rPr lang="ru-RU" sz="2000" b="1" dirty="0" smtClean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>определены 8 школ,</a:t>
            </a:r>
            <a: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> общий охват </a:t>
            </a:r>
            <a:r>
              <a:rPr lang="ru-RU" sz="2000" b="1" dirty="0" smtClean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>2727 </a:t>
            </a:r>
            <a: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  <a:t>детей.</a:t>
            </a:r>
            <a:br>
              <a:rPr lang="ru-RU" sz="2000" b="1" dirty="0">
                <a:solidFill>
                  <a:srgbClr val="63289E"/>
                </a:solidFill>
                <a:latin typeface="Century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63289E"/>
              </a:solidFill>
              <a:latin typeface="Century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1358"/>
              </p:ext>
            </p:extLst>
          </p:nvPr>
        </p:nvGraphicFramePr>
        <p:xfrm>
          <a:off x="467544" y="1916832"/>
          <a:ext cx="8064896" cy="3500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16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ОО</a:t>
                      </a:r>
                      <a:endParaRPr lang="ru-RU" sz="20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Советник</a:t>
                      </a:r>
                      <a:endParaRPr lang="ru-RU" sz="20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0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«Сергокалинская СОШ </a:t>
                      </a: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№2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»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Алиева Эльмира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Асхабовна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«Сергокалинская СОШ </a:t>
                      </a: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№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1»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Кадирова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Хадижат</a:t>
                      </a:r>
                      <a:r>
                        <a:rPr lang="ru-RU" sz="1600" b="1" baseline="0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Зубайруевна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5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«Мюрегинская СОШ»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Алиева Зухра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Адилпашаевна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«Мургукская СОШ»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Магомедова </a:t>
                      </a:r>
                      <a:r>
                        <a:rPr lang="ru-RU" sz="15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Зувалжат</a:t>
                      </a:r>
                      <a:r>
                        <a:rPr lang="ru-RU" sz="15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Магомедовна </a:t>
                      </a:r>
                      <a:endParaRPr lang="ru-RU" sz="15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3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«Кичигамринская СОШ»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Курбанова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Издаг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Арсланбековна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13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«Кадиркентская СОШ»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Эминова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Улангерек</a:t>
                      </a:r>
                      <a:r>
                        <a:rPr lang="ru-RU" sz="1600" b="1" baseline="0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Ахмедовна</a:t>
                      </a:r>
                      <a:r>
                        <a:rPr lang="ru-RU" sz="1600" b="1" baseline="0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94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«Бурхимахинская СОШ»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Чамкурова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Эльмира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Магомедгабибовна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20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МКОУ «Нижнемулебкинская СОШ»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Багамаева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Исбаният</a:t>
                      </a:r>
                      <a:r>
                        <a:rPr lang="ru-RU" sz="1600" b="1" dirty="0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rgbClr val="63289E"/>
                          </a:solidFill>
                          <a:effectLst/>
                          <a:latin typeface="Garamond" pitchFamily="18" charset="0"/>
                          <a:cs typeface="Times New Roman"/>
                        </a:rPr>
                        <a:t>Ахмедовна</a:t>
                      </a:r>
                      <a:endParaRPr lang="ru-RU" sz="1600" b="1" dirty="0">
                        <a:solidFill>
                          <a:srgbClr val="63289E"/>
                        </a:solidFill>
                        <a:effectLst/>
                        <a:latin typeface="Garamond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709936" cy="147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270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Главная</vt:lpstr>
      <vt:lpstr>Тема Office</vt:lpstr>
      <vt:lpstr>Управление образования  Сергокалинского района </vt:lpstr>
      <vt:lpstr>Презентация PowerPoint</vt:lpstr>
      <vt:lpstr>Презентация PowerPoint</vt:lpstr>
      <vt:lpstr>Презентация PowerPoint</vt:lpstr>
      <vt:lpstr>         фе Целевые показатели федерального проекта  «Патриотическое воспитание граждан                                          Российской Федерации» дерального проекта «Патриотичеации»</vt:lpstr>
      <vt:lpstr>Презентация PowerPoint</vt:lpstr>
      <vt:lpstr>Презентация PowerPoint</vt:lpstr>
      <vt:lpstr>Презентация PowerPoint</vt:lpstr>
      <vt:lpstr>       В проекте «Навигаторы детства»  определены 8 школ,  общий охват 2727 детей. </vt:lpstr>
      <vt:lpstr>Презентация PowerPoint</vt:lpstr>
      <vt:lpstr>Презентация PowerPoint</vt:lpstr>
      <vt:lpstr>Презентация PowerPoint</vt:lpstr>
      <vt:lpstr>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sarat</cp:lastModifiedBy>
  <cp:revision>26</cp:revision>
  <dcterms:created xsi:type="dcterms:W3CDTF">2021-08-23T16:30:35Z</dcterms:created>
  <dcterms:modified xsi:type="dcterms:W3CDTF">2022-12-02T06:55:02Z</dcterms:modified>
</cp:coreProperties>
</file>